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Gill Sans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iJU5vV1Z7RGjrIRaK4UVFMlBQU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ill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Gill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Hello everyone, welcome to our session on "Introduction to Flutter Widgets." Today, we'll delve into the fundamental building blocks of Flutter app development: widgets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OnTap: Trigger an action when the widget is tapped.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OnSwipe: Trigger an action when the user swipes across the widget.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Long press: The long-press event is triggered when a user holds down a particular item for some seconds</a:t>
            </a:r>
            <a:endParaRPr/>
          </a:p>
        </p:txBody>
      </p:sp>
      <p:sp>
        <p:nvSpPr>
          <p:cNvPr id="310" name="Google Shape;31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Consistent Appearance: Theming allows you to define the overall visual style of your app, including colors, fonts, and other visual elements. This helps create a consistent and user-friendly experience.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Material Design: Flutter integrates seamlessly with Material Design, a set of guidelines for creating beautiful and functional UIs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Customizing Themes: You can customize the default theme or create your own custom theme to achieve the desired look and feel for your app.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83260ff38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b83260ff38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2b83260ff38_1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83260ff38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b83260ff38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2b83260ff38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83260ff38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b83260ff38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2b83260ff38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b83260ff38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b83260ff38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b83260ff38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83260ff38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83260ff38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2b83260ff38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984" lvl="0" marL="30543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6"/>
              <a:buChar char="◼"/>
            </a:pPr>
            <a:r>
              <a:rPr lang="en-US" sz="1100"/>
              <a:t>Adding Life and Dynamism: Animations and transitions add visual interest and improve the user experience by making your UI feel more natural and engaging.</a:t>
            </a:r>
            <a:endParaRPr sz="2300"/>
          </a:p>
          <a:p>
            <a:pPr indent="-260984" lvl="0" marL="305435" rtl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956"/>
              <a:buChar char="◼"/>
            </a:pPr>
            <a:r>
              <a:rPr lang="en-US" sz="1100"/>
              <a:t>Flutter's Animation Framework: Flutter provides a powerful animation framework that allows you to easily use animations.</a:t>
            </a:r>
            <a:endParaRPr sz="200"/>
          </a:p>
        </p:txBody>
      </p:sp>
      <p:sp>
        <p:nvSpPr>
          <p:cNvPr id="406" name="Google Shape;40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FLUTTER WIDGETS ARE THE FUNDAMENTAL ELEMENTS OF YOUR APP'S UI.</a:t>
            </a:r>
            <a:endParaRPr sz="4200"/>
          </a:p>
          <a:p>
            <a:pPr indent="-1968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None/>
            </a:pPr>
            <a:r>
              <a:t/>
            </a:r>
            <a:endParaRPr sz="2300"/>
          </a:p>
          <a:p>
            <a:pPr indent="-2794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/>
              <a:t>WIDGETS ARE REUSABLE AND COMPOSABLE, ENABLING YOU TO BUILD COMPLEX UIS BY COMBINING SMALLER WIDGETS.</a:t>
            </a:r>
            <a:endParaRPr sz="4300"/>
          </a:p>
          <a:p>
            <a:pPr indent="-1968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None/>
            </a:pPr>
            <a:r>
              <a:t/>
            </a:r>
            <a:endParaRPr sz="1300"/>
          </a:p>
          <a:p>
            <a:pPr indent="-2794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/>
              <a:t>FLUTTER OFFERS A RICH LIBRARY OF PRE-BUILT WIDGETS FOR BASIC AND ADVANCED UI COMPONENTS.</a:t>
            </a:r>
            <a:endParaRPr sz="4300"/>
          </a:p>
          <a:p>
            <a:pPr indent="-1968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None/>
            </a:pPr>
            <a:r>
              <a:t/>
            </a:r>
            <a:endParaRPr sz="1300"/>
          </a:p>
          <a:p>
            <a:pPr indent="-2794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/>
              <a:t>WIDGETS ARE HIGHLY CUSTOMIZABLE, ALLOWING YOU TO TAILOR THEIR APPEARANCE AND BEHAVIOR TO YOUR SPECIFIC NEEDS. </a:t>
            </a:r>
            <a:endParaRPr sz="200"/>
          </a:p>
        </p:txBody>
      </p:sp>
      <p:sp>
        <p:nvSpPr>
          <p:cNvPr id="181" name="Google Shape;18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hat are layouts 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Layouts define the overall structure and organization of your app's content.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They provide the framework for placing and arranging your widgets.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Now, lets discuss some common Widgets </a:t>
            </a:r>
            <a:endParaRPr sz="1400"/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Row</a:t>
            </a:r>
            <a:endParaRPr sz="1400"/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Column</a:t>
            </a:r>
            <a:endParaRPr sz="1400"/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Stack</a:t>
            </a:r>
            <a:endParaRPr sz="1400"/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Grid</a:t>
            </a:r>
            <a:endParaRPr sz="1400"/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Padding and Margin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from the next slide onwards, we can see these layouts in detail.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Row Widget: Arrange widgets horizontally in a single line.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Column Widget: Arrange widgets vertically in a single line.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Stack Widget: Overlay widgets on top of each other.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Grid Widget: Arrange widgets in a grid-like layout.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Padding and Margin: Add spacing between widgets and their container.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/>
              <a:t>Interactive Elements: UI components are the interactive elements of your app that allow users to interact with it. These components include buttons, text fields, sliders, and more.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Common UI Components: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413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Text: 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Display textual content with various styles and formatting options.</a:t>
            </a:r>
            <a:endParaRPr sz="1100"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100"/>
          </a:p>
          <a:p>
            <a:pPr indent="-2413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Image: 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Display images and other visual assets.</a:t>
            </a:r>
            <a:endParaRPr sz="1100"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100"/>
          </a:p>
          <a:p>
            <a:pPr indent="-2413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Button: 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Trigger actions and events when clicked or tapped.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-2413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Input Fields: 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Allow users to enter text, numbers, or other data.</a:t>
            </a:r>
            <a:endParaRPr sz="1100"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100"/>
          </a:p>
          <a:p>
            <a:pPr indent="-2413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Icons: Represent concepts and actions visually.</a:t>
            </a:r>
            <a:endParaRPr b="1" sz="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96" name="Google Shape;2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8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8" name="Google Shape;88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p3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3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6" name="Google Shape;146;p3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0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8" name="Google Shape;48;p22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0" name="Google Shape;50;p22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5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8" name="Google Shape;68;p25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6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erson holding a phone&#10;&#10;Description automatically generated" id="174" name="Google Shape;174;p1"/>
          <p:cNvPicPr preferRelativeResize="0"/>
          <p:nvPr/>
        </p:nvPicPr>
        <p:blipFill rotWithShape="1">
          <a:blip r:embed="rId3">
            <a:alphaModFix/>
          </a:blip>
          <a:srcRect b="12154" l="0" r="0" t="35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"/>
          <p:cNvSpPr/>
          <p:nvPr/>
        </p:nvSpPr>
        <p:spPr>
          <a:xfrm>
            <a:off x="3" y="0"/>
            <a:ext cx="93393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58000">
                <a:srgbClr val="000000">
                  <a:alpha val="28627"/>
                </a:srgbClr>
              </a:gs>
              <a:gs pos="100000">
                <a:srgbClr val="000000">
                  <a:alpha val="28627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1"/>
          <p:cNvSpPr txBox="1"/>
          <p:nvPr>
            <p:ph type="ctrTitle"/>
          </p:nvPr>
        </p:nvSpPr>
        <p:spPr>
          <a:xfrm>
            <a:off x="264621" y="929322"/>
            <a:ext cx="5151120" cy="28022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FLUTTER WIDGETS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 txBox="1"/>
          <p:nvPr>
            <p:ph idx="1" type="subTitle"/>
          </p:nvPr>
        </p:nvSpPr>
        <p:spPr>
          <a:xfrm>
            <a:off x="335740" y="3847432"/>
            <a:ext cx="4023359" cy="120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BUILDING BLOCKS OF BEAUTIFUL APPS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/>
          <p:cNvSpPr txBox="1"/>
          <p:nvPr>
            <p:ph type="title"/>
          </p:nvPr>
        </p:nvSpPr>
        <p:spPr>
          <a:xfrm>
            <a:off x="7260025" y="383525"/>
            <a:ext cx="5040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Gill Sans"/>
              <a:buNone/>
            </a:pP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SIMPLE USER INTERACTIONS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</a:pPr>
            <a:r>
              <a:t/>
            </a:r>
            <a:endParaRPr b="0" cap="none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hand holding a phone&#10;&#10;Description automatically generated" id="314" name="Google Shape;314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14912" r="11720" t="0"/>
          <a:stretch/>
        </p:blipFill>
        <p:spPr>
          <a:xfrm>
            <a:off x="25" y="0"/>
            <a:ext cx="726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0"/>
          <p:cNvSpPr/>
          <p:nvPr/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0"/>
          <p:cNvSpPr txBox="1"/>
          <p:nvPr/>
        </p:nvSpPr>
        <p:spPr>
          <a:xfrm>
            <a:off x="7371925" y="1502600"/>
            <a:ext cx="48168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Flutter allows you to respond to various user gestures, including taps, swipes, and drags. This enables you to build dynamic and interactive UIs.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Google Shape;317;p10"/>
          <p:cNvSpPr txBox="1"/>
          <p:nvPr/>
        </p:nvSpPr>
        <p:spPr>
          <a:xfrm>
            <a:off x="7375151" y="3978625"/>
            <a:ext cx="4722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User Interactions: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7855442" y="4732814"/>
            <a:ext cx="3434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OnTap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OnSwipe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press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5875" y="581770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1"/>
          <p:cNvSpPr txBox="1"/>
          <p:nvPr>
            <p:ph type="title"/>
          </p:nvPr>
        </p:nvSpPr>
        <p:spPr>
          <a:xfrm>
            <a:off x="169050" y="313050"/>
            <a:ext cx="5747100" cy="6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KEEPING TRACK OF UI DATA:</a:t>
            </a:r>
            <a:br>
              <a:rPr b="1" lang="en-US" sz="2600">
                <a:solidFill>
                  <a:schemeClr val="lt1"/>
                </a:solidFill>
              </a:rPr>
            </a:br>
            <a:br>
              <a:rPr b="1" lang="en-US" sz="3100"/>
            </a:br>
            <a:r>
              <a:rPr b="1" lang="en-US" sz="2600" u="sng">
                <a:solidFill>
                  <a:schemeClr val="lt1"/>
                </a:solidFill>
              </a:rPr>
              <a:t>STATE MANAGEMENT:</a:t>
            </a:r>
            <a:endParaRPr b="1" sz="26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None/>
            </a:pPr>
            <a:r>
              <a:t/>
            </a:r>
            <a:endParaRPr sz="24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None/>
            </a:pPr>
            <a:r>
              <a:rPr lang="en-US" sz="2400">
                <a:solidFill>
                  <a:schemeClr val="lt1"/>
                </a:solidFill>
              </a:rPr>
              <a:t>IT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ALLOWS YOU TO STORE AND UPDATE DATA THAT AFFECTS YOUR APP'S UI.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DATA CAN BE ANYTHING FROM USER INPUT TO DYNAMIC VALUES CALCULATED AT RUNTIME.</a:t>
            </a:r>
            <a:endParaRPr sz="5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300"/>
              <a:buFont typeface="Gill Sans"/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descr="Hands holding a phone with icons on it&#10;&#10;Description automatically generated" id="331" name="Google Shape;331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127" r="15437" t="0"/>
          <a:stretch/>
        </p:blipFill>
        <p:spPr>
          <a:xfrm>
            <a:off x="6012825" y="0"/>
            <a:ext cx="6179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575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2"/>
          <p:cNvSpPr txBox="1"/>
          <p:nvPr>
            <p:ph type="title"/>
          </p:nvPr>
        </p:nvSpPr>
        <p:spPr>
          <a:xfrm>
            <a:off x="99825" y="902225"/>
            <a:ext cx="57837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Gill Sans"/>
              <a:buNone/>
            </a:pPr>
            <a:r>
              <a:rPr b="1"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THEMING</a:t>
            </a:r>
            <a:endParaRPr b="1"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40"/>
              <a:buFont typeface="Gill Sans"/>
              <a:buNone/>
            </a:pPr>
            <a:r>
              <a:t/>
            </a:r>
            <a:endParaRPr b="1" sz="3240">
              <a:solidFill>
                <a:schemeClr val="lt1"/>
              </a:solidFill>
            </a:endParaRPr>
          </a:p>
        </p:txBody>
      </p:sp>
      <p:pic>
        <p:nvPicPr>
          <p:cNvPr descr="A person holding a tablet&#10;&#10;Description automatically generated" id="345" name="Google Shape;34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23357" r="3273" t="0"/>
          <a:stretch/>
        </p:blipFill>
        <p:spPr>
          <a:xfrm>
            <a:off x="5392300" y="0"/>
            <a:ext cx="715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2"/>
          <p:cNvSpPr txBox="1"/>
          <p:nvPr/>
        </p:nvSpPr>
        <p:spPr>
          <a:xfrm>
            <a:off x="0" y="1707300"/>
            <a:ext cx="53922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b="1" i="0" lang="en-US" sz="23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Consistent Appearance:</a:t>
            </a:r>
            <a:endParaRPr b="1" i="0" sz="23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Theming allows you to define the overall visual style of your app, including colors, fonts, and other visual elements.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b="1" i="0" lang="en-US" sz="23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Material Design</a:t>
            </a:r>
            <a:endParaRPr b="1" i="0" sz="23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is a set of guidelines for creating beautiful and functional UIs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b="1" i="0" lang="en-US" sz="23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Customizing Themes</a:t>
            </a:r>
            <a:endParaRPr b="1" i="0" sz="23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customize the default theme or create your own custom theme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86757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/>
          <p:nvPr>
            <p:ph type="title"/>
          </p:nvPr>
        </p:nvSpPr>
        <p:spPr>
          <a:xfrm>
            <a:off x="332750" y="287300"/>
            <a:ext cx="4854300" cy="24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3000"/>
              <a:buFont typeface="Gill Sans"/>
              <a:buNone/>
            </a:pPr>
            <a:r>
              <a:rPr b="1" lang="en-US" sz="2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BUILDING COMPLEX UIs:</a:t>
            </a:r>
            <a:br>
              <a:rPr b="1" lang="en-US" sz="1600">
                <a:solidFill>
                  <a:srgbClr val="FFFFFF"/>
                </a:solidFill>
              </a:rPr>
            </a:br>
            <a:br>
              <a:rPr lang="en-US" sz="1610"/>
            </a:br>
            <a:r>
              <a:rPr b="1" lang="en-US" sz="1820" u="sng">
                <a:solidFill>
                  <a:srgbClr val="FFFFFF"/>
                </a:solidFill>
              </a:rPr>
              <a:t> </a:t>
            </a:r>
            <a:r>
              <a:rPr b="1" lang="en-US" sz="2100" u="sng">
                <a:solidFill>
                  <a:srgbClr val="FFFFFF"/>
                </a:solidFill>
              </a:rPr>
              <a:t>MATERIAL COMPONENTS:</a:t>
            </a:r>
            <a:endParaRPr b="1" sz="21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5000"/>
              <a:buFont typeface="Gill Sans"/>
              <a:buNone/>
            </a:pPr>
            <a:r>
              <a:t/>
            </a:r>
            <a:endParaRPr b="1" sz="21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ill Sans"/>
              <a:buNone/>
            </a:pPr>
            <a:r>
              <a:rPr lang="en-US" sz="2000">
                <a:solidFill>
                  <a:srgbClr val="FFFFFF"/>
                </a:solidFill>
              </a:rPr>
              <a:t>THEY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ARE PRE-BUILT WIDGETS THAT IMPLEMENT MATERIAL DESIGN GUIDELINES. THEY PROVIDE A RICH SET OF UI ELEMENTS FOR BUILDING MODERN AND USER-FRIENDLY APPS.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/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354" name="Google Shape;354;p13"/>
          <p:cNvSpPr txBox="1"/>
          <p:nvPr>
            <p:ph idx="1" type="body"/>
          </p:nvPr>
        </p:nvSpPr>
        <p:spPr>
          <a:xfrm>
            <a:off x="7530003" y="4146373"/>
            <a:ext cx="4411500" cy="25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5435" lvl="0" marL="3054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/>
              <a:buChar char="◼"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AppBar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05435" lvl="0" marL="305435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/>
              <a:buChar char="◼"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BottomNavigationBar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5435" lvl="0" marL="305435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/>
              <a:buChar char="◼"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05435" lvl="0" marL="305435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/>
              <a:buChar char="◼"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FloatingActionButton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05435" lvl="0" marL="305435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/>
              <a:buChar char="◼"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Dialogs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3"/>
          <p:cNvSpPr txBox="1"/>
          <p:nvPr/>
        </p:nvSpPr>
        <p:spPr>
          <a:xfrm>
            <a:off x="6930909" y="3508425"/>
            <a:ext cx="501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Common Material Components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6" name="Google Shape;356;p13"/>
          <p:cNvPicPr preferRelativeResize="0"/>
          <p:nvPr/>
        </p:nvPicPr>
        <p:blipFill rotWithShape="1">
          <a:blip r:embed="rId3">
            <a:alphaModFix/>
          </a:blip>
          <a:srcRect b="18970" l="0" r="0" t="-1897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3"/>
          <p:cNvPicPr preferRelativeResize="0"/>
          <p:nvPr/>
        </p:nvPicPr>
        <p:blipFill rotWithShape="1">
          <a:blip r:embed="rId4">
            <a:alphaModFix/>
          </a:blip>
          <a:srcRect b="20811" l="38744" r="39162" t="20417"/>
          <a:stretch/>
        </p:blipFill>
        <p:spPr>
          <a:xfrm>
            <a:off x="1255225" y="2619050"/>
            <a:ext cx="2032001" cy="40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3"/>
          <p:cNvPicPr preferRelativeResize="0"/>
          <p:nvPr/>
        </p:nvPicPr>
        <p:blipFill rotWithShape="1">
          <a:blip r:embed="rId4">
            <a:alphaModFix/>
          </a:blip>
          <a:srcRect b="18804" l="64890" r="12718" t="19762"/>
          <a:stretch/>
        </p:blipFill>
        <p:spPr>
          <a:xfrm>
            <a:off x="5036613" y="712725"/>
            <a:ext cx="2118767" cy="43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2b83260ff38_1_104"/>
          <p:cNvPicPr preferRelativeResize="0"/>
          <p:nvPr/>
        </p:nvPicPr>
        <p:blipFill rotWithShape="1">
          <a:blip r:embed="rId3">
            <a:alphaModFix/>
          </a:blip>
          <a:srcRect b="18970" l="0" r="0" t="-18970"/>
          <a:stretch/>
        </p:blipFill>
        <p:spPr>
          <a:xfrm>
            <a:off x="10386575" y="1562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b83260ff38_1_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1755" y="328183"/>
            <a:ext cx="2819794" cy="620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b83260ff38_1_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2175" y="2445000"/>
            <a:ext cx="4837725" cy="27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b83260ff38_1_104"/>
          <p:cNvSpPr txBox="1"/>
          <p:nvPr/>
        </p:nvSpPr>
        <p:spPr>
          <a:xfrm>
            <a:off x="264325" y="255325"/>
            <a:ext cx="18669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AppBar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2b83260ff38_1_4"/>
          <p:cNvPicPr preferRelativeResize="0"/>
          <p:nvPr/>
        </p:nvPicPr>
        <p:blipFill rotWithShape="1">
          <a:blip r:embed="rId3">
            <a:alphaModFix/>
          </a:blip>
          <a:srcRect b="18970" l="0" r="0" t="-18970"/>
          <a:stretch/>
        </p:blipFill>
        <p:spPr>
          <a:xfrm>
            <a:off x="10254425" y="160025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b83260ff38_1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1638" y="313897"/>
            <a:ext cx="2876951" cy="623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b83260ff38_1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9949" y="1632759"/>
            <a:ext cx="4649913" cy="451755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b83260ff38_1_4"/>
          <p:cNvSpPr txBox="1"/>
          <p:nvPr/>
        </p:nvSpPr>
        <p:spPr>
          <a:xfrm>
            <a:off x="0" y="160025"/>
            <a:ext cx="37005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BottomNavigationBar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b83260ff38_1_24"/>
          <p:cNvPicPr preferRelativeResize="0"/>
          <p:nvPr/>
        </p:nvPicPr>
        <p:blipFill rotWithShape="1">
          <a:blip r:embed="rId3">
            <a:alphaModFix/>
          </a:blip>
          <a:srcRect b="18970" l="0" r="0" t="-1897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b83260ff38_1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2411" y="309120"/>
            <a:ext cx="2905530" cy="62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b83260ff38_1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675" y="1757276"/>
            <a:ext cx="4762075" cy="3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b83260ff38_1_24"/>
          <p:cNvSpPr txBox="1"/>
          <p:nvPr/>
        </p:nvSpPr>
        <p:spPr>
          <a:xfrm>
            <a:off x="82625" y="198225"/>
            <a:ext cx="28251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b83260ff38_1_44"/>
          <p:cNvPicPr preferRelativeResize="0"/>
          <p:nvPr/>
        </p:nvPicPr>
        <p:blipFill rotWithShape="1">
          <a:blip r:embed="rId3">
            <a:alphaModFix/>
          </a:blip>
          <a:srcRect b="18970" l="0" r="0" t="-1897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b83260ff38_1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8748" y="383326"/>
            <a:ext cx="2867425" cy="62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b83260ff38_1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1575" y="1788150"/>
            <a:ext cx="5055225" cy="28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b83260ff38_1_44"/>
          <p:cNvSpPr txBox="1"/>
          <p:nvPr/>
        </p:nvSpPr>
        <p:spPr>
          <a:xfrm>
            <a:off x="198250" y="297375"/>
            <a:ext cx="4014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FloatingActionButton</a:t>
            </a:r>
            <a:endParaRPr b="1"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2b83260ff38_1_64"/>
          <p:cNvPicPr preferRelativeResize="0"/>
          <p:nvPr/>
        </p:nvPicPr>
        <p:blipFill rotWithShape="1">
          <a:blip r:embed="rId3">
            <a:alphaModFix/>
          </a:blip>
          <a:srcRect b="18970" l="0" r="0" t="-18970"/>
          <a:stretch/>
        </p:blipFill>
        <p:spPr>
          <a:xfrm>
            <a:off x="10685875" y="-26445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b83260ff38_1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875" y="865150"/>
            <a:ext cx="6226175" cy="54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b83260ff38_1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2875" y="274971"/>
            <a:ext cx="2905550" cy="630805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b83260ff38_1_64"/>
          <p:cNvSpPr txBox="1"/>
          <p:nvPr/>
        </p:nvSpPr>
        <p:spPr>
          <a:xfrm>
            <a:off x="0" y="396500"/>
            <a:ext cx="25275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Dialogs</a:t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357200" y="457200"/>
            <a:ext cx="3792600" cy="59334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4"/>
          <p:cNvSpPr txBox="1"/>
          <p:nvPr>
            <p:ph type="title"/>
          </p:nvPr>
        </p:nvSpPr>
        <p:spPr>
          <a:xfrm>
            <a:off x="672280" y="944752"/>
            <a:ext cx="3259016" cy="1462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ANIMATIONS AND TRANSITIONS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1" name="Google Shape;411;p14"/>
          <p:cNvSpPr txBox="1"/>
          <p:nvPr>
            <p:ph idx="1" type="body"/>
          </p:nvPr>
        </p:nvSpPr>
        <p:spPr>
          <a:xfrm>
            <a:off x="495037" y="2266200"/>
            <a:ext cx="3613500" cy="4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5435" lvl="0" marL="30543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6"/>
              <a:buFont typeface="Arial"/>
              <a:buChar char="◼"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Adding Life and Dynamism: Animations and transitions add visual interest and improve the user experience by making your UI feel more natural and engaging.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0024" lvl="0" marL="305435" rtl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56"/>
              <a:buNone/>
            </a:pPr>
            <a:r>
              <a:t/>
            </a:r>
            <a:endParaRPr sz="3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5435" lvl="0" marL="305435" rtl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956"/>
              <a:buFont typeface="Arial"/>
              <a:buChar char="◼"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Flutter's Animation Framework: Flutter provides a powerful animation framework that allows you to easily </a:t>
            </a:r>
            <a:r>
              <a:rPr lang="en-US" sz="2100">
                <a:solidFill>
                  <a:srgbClr val="FFFFFF"/>
                </a:solidFill>
              </a:rPr>
              <a:t>use </a:t>
            </a: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animations.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0024" lvl="0" marL="305435" rtl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56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4" name="Google Shape;414;p1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standing next to a large cellphone&#10;&#10;Description automatically generated" id="415" name="Google Shape;415;p14"/>
          <p:cNvPicPr preferRelativeResize="0"/>
          <p:nvPr/>
        </p:nvPicPr>
        <p:blipFill rotWithShape="1">
          <a:blip r:embed="rId3">
            <a:alphaModFix/>
          </a:blip>
          <a:srcRect b="11469" l="0" r="0" t="11377"/>
          <a:stretch/>
        </p:blipFill>
        <p:spPr>
          <a:xfrm>
            <a:off x="4241825" y="569091"/>
            <a:ext cx="7400275" cy="570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5875" y="601862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 txBox="1"/>
          <p:nvPr>
            <p:ph type="title"/>
          </p:nvPr>
        </p:nvSpPr>
        <p:spPr>
          <a:xfrm>
            <a:off x="6091825" y="1102500"/>
            <a:ext cx="5969700" cy="55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FUNDAMENTAL ELEMENTS OF YOUR APP'S UI.</a:t>
            </a:r>
            <a:endParaRPr sz="5300"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REUSABLE AND COMPOSABLE, ENABLING YOU TO BUILD COMPLEX UIS BY COMBINING SMALLER WIDGETS.</a:t>
            </a:r>
            <a:endParaRPr sz="5300"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OFFERS A RICH LIBRARY OF PRE-BUILT WIDGETS FOR BASIC AND ADVANCED UI COMPONENTS.</a:t>
            </a:r>
            <a:endParaRPr sz="5300"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CUSTOMIZABLE, ALLOWING YOU TO TAILOR THEIR APPEARANCE AND BEHAVIOR TO YOUR SPECIFIC NEEDS. 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descr="A person holding a phone&#10;&#10;Description automatically generated" id="190" name="Google Shape;190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622" r="26011" t="0"/>
          <a:stretch/>
        </p:blipFill>
        <p:spPr>
          <a:xfrm>
            <a:off x="24" y="0"/>
            <a:ext cx="6091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"/>
          <p:cNvSpPr/>
          <p:nvPr/>
        </p:nvSpPr>
        <p:spPr>
          <a:xfrm>
            <a:off x="7521585" y="457175"/>
            <a:ext cx="3511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7109215" y="640950"/>
            <a:ext cx="4335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are Flutter Widgets ?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3" name="Google Shape;1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88912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"/>
          <p:cNvSpPr txBox="1"/>
          <p:nvPr>
            <p:ph type="title"/>
          </p:nvPr>
        </p:nvSpPr>
        <p:spPr>
          <a:xfrm>
            <a:off x="638620" y="1024681"/>
            <a:ext cx="3511233" cy="249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8000"/>
              <a:buFont typeface="Gill Sans"/>
              <a:buNone/>
            </a:pPr>
            <a:r>
              <a:rPr b="1" lang="en-US" sz="28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LAYOUTS</a:t>
            </a:r>
            <a:endParaRPr b="1" sz="20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/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descr="A person holding a piece of paper&#10;&#10;Description automatically generated" id="206" name="Google Shape;206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11192" r="15440" t="0"/>
          <a:stretch/>
        </p:blipFill>
        <p:spPr>
          <a:xfrm>
            <a:off x="5774175" y="0"/>
            <a:ext cx="6417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 txBox="1"/>
          <p:nvPr/>
        </p:nvSpPr>
        <p:spPr>
          <a:xfrm>
            <a:off x="446525" y="1267063"/>
            <a:ext cx="5344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efine the overall structure and organization of your app's content. 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rovide the framework for placing and arranging your widgets.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Google Shape;208;p3"/>
          <p:cNvSpPr txBox="1"/>
          <p:nvPr/>
        </p:nvSpPr>
        <p:spPr>
          <a:xfrm>
            <a:off x="2274200" y="3615300"/>
            <a:ext cx="320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Common </a:t>
            </a:r>
            <a:r>
              <a:rPr lang="en-US" sz="2800">
                <a:solidFill>
                  <a:schemeClr val="lt1"/>
                </a:solidFill>
              </a:rPr>
              <a:t>Layouts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p3"/>
          <p:cNvSpPr txBox="1"/>
          <p:nvPr/>
        </p:nvSpPr>
        <p:spPr>
          <a:xfrm>
            <a:off x="2337201" y="4479075"/>
            <a:ext cx="3080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Row</a:t>
            </a:r>
            <a:endParaRPr b="0" i="0" sz="2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Column</a:t>
            </a:r>
            <a:endParaRPr b="0" i="0" sz="2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Stack</a:t>
            </a:r>
            <a:endParaRPr b="0" i="0" sz="2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Grid</a:t>
            </a:r>
            <a:endParaRPr b="0" i="0" sz="2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Padding and Margin</a:t>
            </a:r>
            <a:endParaRPr b="0" i="0" sz="25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0" name="Google Shape;2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/>
          <p:nvPr/>
        </p:nvSpPr>
        <p:spPr>
          <a:xfrm>
            <a:off x="5307964" y="3275112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,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0" y="0"/>
            <a:ext cx="12192000" cy="6874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 txBox="1"/>
          <p:nvPr>
            <p:ph type="title"/>
          </p:nvPr>
        </p:nvSpPr>
        <p:spPr>
          <a:xfrm>
            <a:off x="638620" y="1024681"/>
            <a:ext cx="3511233" cy="249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24" name="Google Shape;224;p4"/>
          <p:cNvSpPr txBox="1"/>
          <p:nvPr/>
        </p:nvSpPr>
        <p:spPr>
          <a:xfrm>
            <a:off x="-10" y="196428"/>
            <a:ext cx="3189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5" name="Google Shape;2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4570" y="317548"/>
            <a:ext cx="2905530" cy="62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8550" y="345325"/>
            <a:ext cx="6050675" cy="63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40" name="Google Shape;240;p5"/>
          <p:cNvSpPr txBox="1"/>
          <p:nvPr/>
        </p:nvSpPr>
        <p:spPr>
          <a:xfrm>
            <a:off x="88540" y="556337"/>
            <a:ext cx="5368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88540" y="117928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Column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638" y="299603"/>
            <a:ext cx="2886478" cy="62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0675" y="117925"/>
            <a:ext cx="5532975" cy="67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-10" y="117928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Stack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8" name="Google Shape;25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243" y="298477"/>
            <a:ext cx="2915057" cy="627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5425" y="234863"/>
            <a:ext cx="4648800" cy="64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-10" y="3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Grid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4" name="Google Shape;2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6222" y="318655"/>
            <a:ext cx="2838846" cy="622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9125" y="552300"/>
            <a:ext cx="6326300" cy="5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89" name="Google Shape;289;p8"/>
          <p:cNvSpPr txBox="1"/>
          <p:nvPr/>
        </p:nvSpPr>
        <p:spPr>
          <a:xfrm>
            <a:off x="-148700" y="-148675"/>
            <a:ext cx="5253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Padding and Margin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0" name="Google Shape;2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0176" y="1024675"/>
            <a:ext cx="2586100" cy="57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0360" y="2150585"/>
            <a:ext cx="5901898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5376" y="2717504"/>
            <a:ext cx="2435417" cy="207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erson using a computer&#10;&#10;Description automatically generated" id="299" name="Google Shape;299;p9"/>
          <p:cNvPicPr preferRelativeResize="0"/>
          <p:nvPr/>
        </p:nvPicPr>
        <p:blipFill rotWithShape="1">
          <a:blip r:embed="rId3">
            <a:alphaModFix amt="40000"/>
          </a:blip>
          <a:srcRect b="9222" l="0" r="0" t="6504"/>
          <a:stretch/>
        </p:blipFill>
        <p:spPr>
          <a:xfrm>
            <a:off x="7" y="4"/>
            <a:ext cx="12191981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 txBox="1"/>
          <p:nvPr/>
        </p:nvSpPr>
        <p:spPr>
          <a:xfrm>
            <a:off x="879513" y="730566"/>
            <a:ext cx="2927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 Components</a:t>
            </a:r>
            <a:endParaRPr b="1" i="0" sz="2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1" name="Google Shape;301;p9"/>
          <p:cNvSpPr txBox="1"/>
          <p:nvPr/>
        </p:nvSpPr>
        <p:spPr>
          <a:xfrm>
            <a:off x="6267651" y="187700"/>
            <a:ext cx="4971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Common UI Components: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5841599" y="941900"/>
            <a:ext cx="63504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Text: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 textual content with various styles and formatting options.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Image: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 images and other visual assets.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Button: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Trigger actions and events when clicked or tapped.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Input Fields: 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Allow users to enter text, numbers, or other data.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Icons: Represent concepts and actions visually.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379127" y="1728749"/>
            <a:ext cx="5286300" cy="2482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48796"/>
              </a:gs>
              <a:gs pos="84000">
                <a:srgbClr val="45626E"/>
              </a:gs>
              <a:gs pos="100000">
                <a:srgbClr val="45626E"/>
              </a:gs>
            </a:gsLst>
            <a:lin ang="5400000" scaled="0"/>
          </a:gradFill>
          <a:ln>
            <a:noFill/>
          </a:ln>
          <a:effectLst>
            <a:outerShdw blurRad="88900" rotWithShape="0" dir="5040000" dist="381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4" name="Google Shape;304;p9"/>
          <p:cNvSpPr txBox="1"/>
          <p:nvPr/>
        </p:nvSpPr>
        <p:spPr>
          <a:xfrm>
            <a:off x="536625" y="1994850"/>
            <a:ext cx="4971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Interactive Elements: UI components are the interactive elements of your app that allow users to interact with it. These components include buttons, text fields, sliders, and more.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p9"/>
          <p:cNvSpPr txBox="1"/>
          <p:nvPr>
            <p:ph idx="1" type="body"/>
          </p:nvPr>
        </p:nvSpPr>
        <p:spPr>
          <a:xfrm>
            <a:off x="11549698" y="2330132"/>
            <a:ext cx="61109" cy="4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25000" lnSpcReduction="20000"/>
          </a:bodyPr>
          <a:lstStyle/>
          <a:p>
            <a:pPr indent="-305435" lvl="0" marL="3054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000"/>
              <a:buChar char="◼"/>
            </a:pPr>
            <a:r>
              <a:rPr lang="en-US"/>
              <a:t>       </a:t>
            </a:r>
            <a:endParaRPr/>
          </a:p>
          <a:p>
            <a:pPr indent="-279400" lvl="0" marL="305435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ct val="92000"/>
              <a:buNone/>
            </a:pPr>
            <a:r>
              <a:t/>
            </a:r>
            <a:endParaRPr/>
          </a:p>
        </p:txBody>
      </p:sp>
      <p:pic>
        <p:nvPicPr>
          <p:cNvPr id="306" name="Google Shape;30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2024-02-06T08:16:14Z</dcterms:created>
  <dc:creator>Admin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9B80C01F3E414D97ADCFF6B0045929E7_12</vt:lpwstr>
  </property>
  <property fmtid="{D5CDD505-2E9C-101B-9397-08002B2CF9AE}" pid="3" name="KSOProductBuildVer">
    <vt:lpwstr>1033-12.2.0.13431</vt:lpwstr>
  </property>
</Properties>
</file>